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7" r:id="rId3"/>
    <p:sldId id="286" r:id="rId4"/>
    <p:sldId id="284" r:id="rId5"/>
    <p:sldId id="288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D3E"/>
    <a:srgbClr val="FFFFFF"/>
    <a:srgbClr val="53C0E5"/>
    <a:srgbClr val="FEDBC4"/>
    <a:srgbClr val="FEE6D1"/>
    <a:srgbClr val="FDA988"/>
    <a:srgbClr val="FB5F77"/>
    <a:srgbClr val="DFCEC6"/>
    <a:srgbClr val="FFF393"/>
    <a:srgbClr val="9DCC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-102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2F6D9-440B-4102-BBA7-FD259A9C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EF76C-6A70-4089-9389-D6371A73F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C6A45-99EC-4709-8FB7-D8033F48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106B0-56F1-463F-ABBD-63560C98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7466-3946-4B3E-9F11-83A41729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8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831B-97F0-446A-A50D-881D2C7C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95F620-CBC9-49CB-93F5-E57BC06D9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D38AC-6749-4539-8018-8A1012BA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3F460-FF8E-4CD6-93C9-96EC4778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3EA0C-0D2B-4ADD-A7B1-7A3DE420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2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A8CF15-9B61-449D-AA5C-35878C1B8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FB8E43-3012-492D-BADC-9208E55F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C0D38-1805-42ED-A0F7-38D0244E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8B230-3A05-4513-9387-64BBA211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9FEB8-6730-496B-BC39-9C794189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19D2-2AFA-4137-9E91-62C0DA30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8C1CC-71B0-4D91-AF40-E53185D9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E06A3-6544-4F5F-A7D0-C4CBB5D7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09EAA-E8E5-45F9-9ED8-96CBD1D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FC1C8-C929-4B15-B8BD-8E61E9B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7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51AAC-148F-43F3-B899-F0C8C41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F7766-FF05-46B9-B655-25B33DC1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EE8C-14B1-496F-8477-4FA083D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4E0B-6B52-4455-A221-D3A34D14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6136-166E-47A0-AB59-4EC1D9C5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3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84AB9-E9F1-4B04-83CD-512CCDE8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CAA8F-7B47-4217-88E0-E572E0B54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5B781-3CC3-481D-B6DB-BEBC586B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AEEF7-2D68-4A89-BC57-A6AC7981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D166C-5AE3-4E80-B3C1-B352D33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BE24A-E0AA-4C2A-ADB2-ADBBE197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00B6-D36E-4CB1-9930-370F99F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35642-16A5-4EC4-B91C-68D7D2DD3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DA506-DD80-4352-8F65-B8F9C2BA8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9FC05-A707-464F-8EBC-827042AB6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5956B9-E228-47B5-B63F-DAA384F55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65EA58-F93A-4F0B-A603-A65148C4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3133B-F2C9-4284-A95B-A7CC8059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16C7AA-DBCC-4D20-BC7B-3C5F0001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7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DC3C4-F8FE-4E6B-883A-221FB0E7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8D45D-E0C9-45F7-B27A-81D94BE9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AF4E-3D28-48E6-BC24-B8DD4100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1065E-68BA-4CAA-9F57-3ADE4BA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3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6146D-796F-4187-AF18-D831C18D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F53574-4D3F-4CBF-B4AA-F63A1933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0FF91-1097-4760-ACD9-B1551B98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36012-C075-4E9A-A23D-CB73ED33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C2F5B-E708-4BCC-AD47-34449217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84DE5-58EC-4900-9A31-50480F23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F2CD2-D9D7-4E82-BA5E-B515AA1F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21A6F-E352-4747-B934-990ADA34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8AEF4-5A03-42F6-B72C-08163127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E9E4-D1AB-47A5-83F6-EACA52C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4BEB2D-38DA-4BF0-89FE-72226E852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32E75-C164-404D-A71B-F61CDD5B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5FD94-C40C-46F5-97B7-461F219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4ABDD-A1CA-467D-8411-936D0E17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B8E42-93B2-4B69-83A3-1281696E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E587E-285A-4993-8B6F-862DFE0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1C361-537E-4559-85DE-4BE5470B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28F67-0408-4D65-A5A7-1248F01B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486A-1091-4FF2-9674-E383F588806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123-FA42-4716-8A42-C0345DB9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C2172-ACB0-486D-B8D9-649C41106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6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YR4z_3HksCk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6885-A50E-4815-BED9-B9EEB72B5E53}"/>
              </a:ext>
            </a:extLst>
          </p:cNvPr>
          <p:cNvGrpSpPr/>
          <p:nvPr/>
        </p:nvGrpSpPr>
        <p:grpSpPr>
          <a:xfrm>
            <a:off x="2741560" y="2321004"/>
            <a:ext cx="6708888" cy="1846660"/>
            <a:chOff x="2741560" y="2385845"/>
            <a:chExt cx="6708888" cy="1846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4F1840-E85C-484C-B235-CA350F5278BB}"/>
                </a:ext>
              </a:extLst>
            </p:cNvPr>
            <p:cNvSpPr txBox="1"/>
            <p:nvPr/>
          </p:nvSpPr>
          <p:spPr>
            <a:xfrm>
              <a:off x="2741560" y="2385845"/>
              <a:ext cx="67088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ontserrat Black"/>
                  <a:cs typeface="+mn-cs"/>
                </a:rPr>
                <a:t>딥러닝 이해 </a:t>
              </a:r>
              <a:r>
                <a:rPr kumimoji="0" lang="ko-KR" altLang="en-US" sz="4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ontserrat Black"/>
                  <a:cs typeface="+mn-cs"/>
                </a:rPr>
                <a:t>텀프로젝트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Black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95A92-22B8-40A8-845A-04A046641717}"/>
                </a:ext>
              </a:extLst>
            </p:cNvPr>
            <p:cNvSpPr txBox="1"/>
            <p:nvPr/>
          </p:nvSpPr>
          <p:spPr>
            <a:xfrm>
              <a:off x="4322920" y="3586174"/>
              <a:ext cx="3546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etendard ExtraBold"/>
                  <a:ea typeface="+mj-ea"/>
                  <a:cs typeface="+mn-cs"/>
                </a:rPr>
                <a:t>20194122 </a:t>
              </a:r>
              <a:r>
                <a:rPr kumimoji="0" lang="ko-KR" alt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etendard ExtraBold"/>
                  <a:ea typeface="+mj-ea"/>
                  <a:cs typeface="+mn-cs"/>
                </a:rPr>
                <a:t>권하준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7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5FCDF-0EB9-4BAD-9F0B-F11F0EA1258C}"/>
              </a:ext>
            </a:extLst>
          </p:cNvPr>
          <p:cNvSpPr txBox="1"/>
          <p:nvPr/>
        </p:nvSpPr>
        <p:spPr>
          <a:xfrm>
            <a:off x="3197610" y="2782874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3.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모델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B2FB8D-DE8D-4D9F-80A0-5340DA7C45FF}"/>
              </a:ext>
            </a:extLst>
          </p:cNvPr>
          <p:cNvSpPr/>
          <p:nvPr/>
        </p:nvSpPr>
        <p:spPr>
          <a:xfrm rot="5400000">
            <a:off x="3092112" y="2071270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6021CD-8BB2-B63F-AF66-DC333AB6B4C3}"/>
              </a:ext>
            </a:extLst>
          </p:cNvPr>
          <p:cNvSpPr txBox="1"/>
          <p:nvPr/>
        </p:nvSpPr>
        <p:spPr>
          <a:xfrm>
            <a:off x="464423" y="1160814"/>
            <a:ext cx="90902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하품 분류 모델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처리에 적합한 </a:t>
            </a: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r>
              <a:rPr lang="en-US" altLang="ko-K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과적합을 줄이기 위해 </a:t>
            </a:r>
            <a:r>
              <a:rPr lang="ko-KR" altLang="en-US" dirty="0" err="1"/>
              <a:t>드롭아웃</a:t>
            </a:r>
            <a:r>
              <a:rPr lang="ko-KR" altLang="en-US" dirty="0"/>
              <a:t> 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평탄화 </a:t>
            </a:r>
            <a:r>
              <a:rPr lang="ko-KR" altLang="en-US" dirty="0" err="1"/>
              <a:t>작업후</a:t>
            </a:r>
            <a:r>
              <a:rPr lang="ko-KR" altLang="en-US" dirty="0"/>
              <a:t> </a:t>
            </a:r>
            <a:r>
              <a:rPr lang="en-US" altLang="ko-KR" dirty="0"/>
              <a:t>Dense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Binary_crossentropy</a:t>
            </a:r>
            <a:r>
              <a:rPr lang="ko-KR" altLang="en-US" dirty="0"/>
              <a:t>손실함수 사용을 위해 출력층에서는 </a:t>
            </a:r>
            <a:r>
              <a:rPr lang="en-US" altLang="ko-KR" dirty="0"/>
              <a:t>sigmoid </a:t>
            </a:r>
            <a:r>
              <a:rPr lang="ko-KR" altLang="en-US" dirty="0"/>
              <a:t>활성함수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833547-CF32-94BB-7031-6195440E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3017775"/>
            <a:ext cx="682085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10035F-EFF7-7602-27F3-216FB4CC9710}"/>
              </a:ext>
            </a:extLst>
          </p:cNvPr>
          <p:cNvGrpSpPr/>
          <p:nvPr/>
        </p:nvGrpSpPr>
        <p:grpSpPr>
          <a:xfrm>
            <a:off x="3838846" y="1195776"/>
            <a:ext cx="8206072" cy="5448650"/>
            <a:chOff x="245328" y="963301"/>
            <a:chExt cx="8206072" cy="5448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459A3F5-C28D-9E0C-EB3E-BCFC23E4D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207" y="963301"/>
              <a:ext cx="7637386" cy="219615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31B4B1-4244-A0F6-ADB6-5E522CA0D18C}"/>
                </a:ext>
              </a:extLst>
            </p:cNvPr>
            <p:cNvSpPr/>
            <p:nvPr/>
          </p:nvSpPr>
          <p:spPr>
            <a:xfrm flipH="1" flipV="1">
              <a:off x="5861033" y="2868121"/>
              <a:ext cx="2430559" cy="291337"/>
            </a:xfrm>
            <a:prstGeom prst="rect">
              <a:avLst/>
            </a:prstGeom>
            <a:solidFill>
              <a:srgbClr val="53C0E5">
                <a:alpha val="0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424C75-6039-3F79-2A57-780836BF7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328" y="3479704"/>
              <a:ext cx="4071393" cy="29322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28D0A2-294B-076B-81F4-B9015BBF3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721" y="3479704"/>
              <a:ext cx="4134679" cy="293224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C12730-205A-49BA-0249-10333D842CC5}"/>
              </a:ext>
            </a:extLst>
          </p:cNvPr>
          <p:cNvSpPr txBox="1"/>
          <p:nvPr/>
        </p:nvSpPr>
        <p:spPr>
          <a:xfrm>
            <a:off x="550685" y="3100596"/>
            <a:ext cx="298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검증 정확도</a:t>
            </a:r>
            <a:r>
              <a:rPr lang="en-US" altLang="ko-KR" sz="2400" dirty="0"/>
              <a:t>: 0.9354</a:t>
            </a:r>
          </a:p>
          <a:p>
            <a:r>
              <a:rPr lang="ko-KR" altLang="en-US" sz="2400" dirty="0"/>
              <a:t>검증 손실</a:t>
            </a:r>
            <a:r>
              <a:rPr lang="en-US" altLang="ko-KR" sz="2400" dirty="0"/>
              <a:t>: 0.1662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87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6021CD-8BB2-B63F-AF66-DC333AB6B4C3}"/>
              </a:ext>
            </a:extLst>
          </p:cNvPr>
          <p:cNvSpPr txBox="1"/>
          <p:nvPr/>
        </p:nvSpPr>
        <p:spPr>
          <a:xfrm>
            <a:off x="464423" y="1160814"/>
            <a:ext cx="90902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눈 감음 분류 모델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처리에 적합한 </a:t>
            </a: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r>
              <a:rPr lang="en-US" altLang="ko-K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과적합을 줄이기 위해 </a:t>
            </a:r>
            <a:r>
              <a:rPr lang="ko-KR" altLang="en-US" dirty="0" err="1"/>
              <a:t>드롭아웃</a:t>
            </a:r>
            <a:r>
              <a:rPr lang="ko-KR" altLang="en-US" dirty="0"/>
              <a:t> 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이후 평탄화 </a:t>
            </a:r>
            <a:r>
              <a:rPr lang="ko-KR" altLang="en-US" dirty="0" err="1"/>
              <a:t>작업후</a:t>
            </a:r>
            <a:r>
              <a:rPr lang="ko-KR" altLang="en-US" dirty="0"/>
              <a:t> </a:t>
            </a:r>
            <a:r>
              <a:rPr lang="en-US" altLang="ko-KR" dirty="0"/>
              <a:t>Dense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Binary_crossentropy</a:t>
            </a:r>
            <a:r>
              <a:rPr lang="ko-KR" altLang="en-US" dirty="0"/>
              <a:t>손실함수 사용을 위해 출력층에서는 </a:t>
            </a:r>
            <a:r>
              <a:rPr lang="en-US" altLang="ko-KR" dirty="0"/>
              <a:t>sigmoid </a:t>
            </a:r>
            <a:r>
              <a:rPr lang="ko-KR" altLang="en-US" dirty="0"/>
              <a:t>활성함수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99C76-E24A-7845-6392-E0F85A5E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7" y="3074933"/>
            <a:ext cx="7001852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C12730-205A-49BA-0249-10333D842CC5}"/>
              </a:ext>
            </a:extLst>
          </p:cNvPr>
          <p:cNvSpPr txBox="1"/>
          <p:nvPr/>
        </p:nvSpPr>
        <p:spPr>
          <a:xfrm>
            <a:off x="550685" y="3100596"/>
            <a:ext cx="2975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검증 정확도</a:t>
            </a:r>
            <a:r>
              <a:rPr lang="en-US" altLang="ko-KR" sz="2400" dirty="0"/>
              <a:t>: 0.9957</a:t>
            </a:r>
          </a:p>
          <a:p>
            <a:r>
              <a:rPr lang="ko-KR" altLang="en-US" sz="2400" dirty="0"/>
              <a:t>검증 손실</a:t>
            </a:r>
            <a:r>
              <a:rPr lang="en-US" altLang="ko-KR" sz="2400" dirty="0"/>
              <a:t>: 0.0137</a:t>
            </a:r>
            <a:endParaRPr lang="ko-KR" altLang="en-US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7B8F7A-44A0-AD6C-3349-6A3227CE0432}"/>
              </a:ext>
            </a:extLst>
          </p:cNvPr>
          <p:cNvGrpSpPr/>
          <p:nvPr/>
        </p:nvGrpSpPr>
        <p:grpSpPr>
          <a:xfrm>
            <a:off x="3493566" y="953146"/>
            <a:ext cx="8698434" cy="5846573"/>
            <a:chOff x="3493566" y="995591"/>
            <a:chExt cx="8698434" cy="58465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239C4AF-49D1-2721-C439-28F033BAB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062"/>
            <a:stretch/>
          </p:blipFill>
          <p:spPr>
            <a:xfrm>
              <a:off x="4105960" y="995591"/>
              <a:ext cx="7940593" cy="242638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9126D3-80E1-BC77-3FAC-9D5DCA3B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3566" y="3743364"/>
              <a:ext cx="4369531" cy="30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440B73-0AA7-7691-33F3-AA6D88A0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2469" y="3743364"/>
              <a:ext cx="4369531" cy="309880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F63E56-DAA4-E7B5-B773-9C66CACC575B}"/>
              </a:ext>
            </a:extLst>
          </p:cNvPr>
          <p:cNvSpPr/>
          <p:nvPr/>
        </p:nvSpPr>
        <p:spPr>
          <a:xfrm flipH="1" flipV="1">
            <a:off x="9493296" y="3069600"/>
            <a:ext cx="2430559" cy="291337"/>
          </a:xfrm>
          <a:prstGeom prst="rect">
            <a:avLst/>
          </a:prstGeom>
          <a:solidFill>
            <a:srgbClr val="53C0E5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5F2228-5CE4-04F3-A7E2-B17A32D10BD0}"/>
              </a:ext>
            </a:extLst>
          </p:cNvPr>
          <p:cNvGrpSpPr/>
          <p:nvPr/>
        </p:nvGrpSpPr>
        <p:grpSpPr>
          <a:xfrm>
            <a:off x="1186116" y="1780011"/>
            <a:ext cx="10344088" cy="3015959"/>
            <a:chOff x="1186116" y="1360911"/>
            <a:chExt cx="10344088" cy="30159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12730-205A-49BA-0249-10333D842CC5}"/>
                </a:ext>
              </a:extLst>
            </p:cNvPr>
            <p:cNvSpPr txBox="1"/>
            <p:nvPr/>
          </p:nvSpPr>
          <p:spPr>
            <a:xfrm>
              <a:off x="1186116" y="1360911"/>
              <a:ext cx="2505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학습된 모델 저장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9436BE-0CEA-57D6-F29C-AC286324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368" y="2878118"/>
              <a:ext cx="2165970" cy="5508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7C74CD-18FA-D368-8879-74150E28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368" y="3664440"/>
              <a:ext cx="2165970" cy="4455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FD42A1-030A-F92C-9695-7FF13B53BCEF}"/>
                </a:ext>
              </a:extLst>
            </p:cNvPr>
            <p:cNvSpPr txBox="1"/>
            <p:nvPr/>
          </p:nvSpPr>
          <p:spPr>
            <a:xfrm>
              <a:off x="5388779" y="1360911"/>
              <a:ext cx="6141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저장된 </a:t>
              </a:r>
              <a:r>
                <a:rPr lang="ko-KR" altLang="en-US" sz="2400"/>
                <a:t>모델을 읽어와서 예측하는 모듈 정의</a:t>
              </a:r>
              <a:endParaRPr lang="ko-KR" altLang="en-US" sz="2400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7E5B87-F081-623E-06AF-345AF65E0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910" y="2481130"/>
              <a:ext cx="4401164" cy="189574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EC8F23-E664-2E0E-05EB-30ADE03CC9C6}"/>
              </a:ext>
            </a:extLst>
          </p:cNvPr>
          <p:cNvSpPr txBox="1"/>
          <p:nvPr/>
        </p:nvSpPr>
        <p:spPr>
          <a:xfrm>
            <a:off x="601980" y="5535189"/>
            <a:ext cx="10804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sym typeface="Wingdings" panose="05000000000000000000" pitchFamily="2" charset="2"/>
              </a:rPr>
              <a:t>이후 영상이나 캠의 프레임마다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하품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눈 감음 여부를 판단하여 영상에 표시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5FCDF-0EB9-4BAD-9F0B-F11F0EA1258C}"/>
              </a:ext>
            </a:extLst>
          </p:cNvPr>
          <p:cNvSpPr txBox="1"/>
          <p:nvPr/>
        </p:nvSpPr>
        <p:spPr>
          <a:xfrm>
            <a:off x="3197610" y="2782874"/>
            <a:ext cx="232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4.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테스트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B2FB8D-DE8D-4D9F-80A0-5340DA7C45FF}"/>
              </a:ext>
            </a:extLst>
          </p:cNvPr>
          <p:cNvSpPr/>
          <p:nvPr/>
        </p:nvSpPr>
        <p:spPr>
          <a:xfrm rot="5400000">
            <a:off x="3092112" y="2071270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딥러닝 졸음 테스트">
            <a:hlinkClick r:id="" action="ppaction://media"/>
            <a:extLst>
              <a:ext uri="{FF2B5EF4-FFF2-40B4-BE49-F238E27FC236}">
                <a16:creationId xmlns:a16="http://schemas.microsoft.com/office/drawing/2014/main" id="{4174D617-020A-9C35-57F2-62331798A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00" y="764393"/>
            <a:ext cx="10845800" cy="610076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테스트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06015D-8029-6686-84F0-B9E43FB744B5}"/>
              </a:ext>
            </a:extLst>
          </p:cNvPr>
          <p:cNvSpPr txBox="1"/>
          <p:nvPr/>
        </p:nvSpPr>
        <p:spPr>
          <a:xfrm>
            <a:off x="7233556" y="257151"/>
            <a:ext cx="615042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https://youtu.be/YR4z_3HksCk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FE334-B5EB-4828-9919-3A82CD274DE9}"/>
              </a:ext>
            </a:extLst>
          </p:cNvPr>
          <p:cNvSpPr txBox="1"/>
          <p:nvPr/>
        </p:nvSpPr>
        <p:spPr>
          <a:xfrm>
            <a:off x="602168" y="89158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505109-37BC-4620-80BE-E1D953062571}"/>
              </a:ext>
            </a:extLst>
          </p:cNvPr>
          <p:cNvCxnSpPr/>
          <p:nvPr/>
        </p:nvCxnSpPr>
        <p:spPr>
          <a:xfrm>
            <a:off x="602168" y="657923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1390244" y="21187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D735-E97B-4535-A0FC-73942AB02DAE}"/>
              </a:ext>
            </a:extLst>
          </p:cNvPr>
          <p:cNvSpPr txBox="1"/>
          <p:nvPr/>
        </p:nvSpPr>
        <p:spPr>
          <a:xfrm>
            <a:off x="1356581" y="322276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6D29-E72E-46C4-B937-8F0635564ADD}"/>
              </a:ext>
            </a:extLst>
          </p:cNvPr>
          <p:cNvSpPr txBox="1"/>
          <p:nvPr/>
        </p:nvSpPr>
        <p:spPr>
          <a:xfrm>
            <a:off x="1354978" y="432680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7165-FBAE-46AD-BF50-3D806C8B2B4E}"/>
              </a:ext>
            </a:extLst>
          </p:cNvPr>
          <p:cNvSpPr txBox="1"/>
          <p:nvPr/>
        </p:nvSpPr>
        <p:spPr>
          <a:xfrm>
            <a:off x="1338146" y="5430843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2157633" y="2180287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및 주제 선정 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180C-5F08-4253-B0F2-464DDBA83B96}"/>
              </a:ext>
            </a:extLst>
          </p:cNvPr>
          <p:cNvSpPr txBox="1"/>
          <p:nvPr/>
        </p:nvSpPr>
        <p:spPr>
          <a:xfrm>
            <a:off x="2157633" y="3284043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세트 및 데이터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09444-F8A4-43E8-BAD7-3D9FB3C1B9EE}"/>
              </a:ext>
            </a:extLst>
          </p:cNvPr>
          <p:cNvSpPr txBox="1"/>
          <p:nvPr/>
        </p:nvSpPr>
        <p:spPr>
          <a:xfrm>
            <a:off x="2157633" y="4387799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624B-0B47-4957-AFF8-1EAC65519CB3}"/>
              </a:ext>
            </a:extLst>
          </p:cNvPr>
          <p:cNvSpPr txBox="1"/>
          <p:nvPr/>
        </p:nvSpPr>
        <p:spPr>
          <a:xfrm>
            <a:off x="2157633" y="5491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3758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5FCDF-0EB9-4BAD-9F0B-F11F0EA1258C}"/>
              </a:ext>
            </a:extLst>
          </p:cNvPr>
          <p:cNvSpPr txBox="1"/>
          <p:nvPr/>
        </p:nvSpPr>
        <p:spPr>
          <a:xfrm>
            <a:off x="3197610" y="2782874"/>
            <a:ext cx="5796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1.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주제 및 주제 선정 이유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B2FB8D-DE8D-4D9F-80A0-5340DA7C45FF}"/>
              </a:ext>
            </a:extLst>
          </p:cNvPr>
          <p:cNvSpPr/>
          <p:nvPr/>
        </p:nvSpPr>
        <p:spPr>
          <a:xfrm rot="5400000">
            <a:off x="3092112" y="2071270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67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4320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및 주제 선정 이유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3초 눈감으면 '삐~' 졸음운전 경고음… DMS, 사고 30% 줄여｜동아일보">
            <a:extLst>
              <a:ext uri="{FF2B5EF4-FFF2-40B4-BE49-F238E27FC236}">
                <a16:creationId xmlns:a16="http://schemas.microsoft.com/office/drawing/2014/main" id="{A386E155-AD60-56F1-C009-6FDBC322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7" y="2115519"/>
            <a:ext cx="4478606" cy="41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009B93-2F18-BB46-3A92-928B13B862F4}"/>
              </a:ext>
            </a:extLst>
          </p:cNvPr>
          <p:cNvSpPr txBox="1"/>
          <p:nvPr/>
        </p:nvSpPr>
        <p:spPr>
          <a:xfrm>
            <a:off x="654207" y="1203517"/>
            <a:ext cx="7043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졸음 운전 예방을 위한</a:t>
            </a:r>
            <a:r>
              <a:rPr lang="en-US" altLang="ko-KR" sz="2800" dirty="0"/>
              <a:t>, </a:t>
            </a:r>
            <a:r>
              <a:rPr lang="ko-KR" altLang="en-US" sz="2800" dirty="0"/>
              <a:t>졸음 신호 감지 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2F457-19C9-5547-12FA-A1F49035839E}"/>
              </a:ext>
            </a:extLst>
          </p:cNvPr>
          <p:cNvSpPr txBox="1"/>
          <p:nvPr/>
        </p:nvSpPr>
        <p:spPr>
          <a:xfrm>
            <a:off x="5383499" y="3099939"/>
            <a:ext cx="6402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해가 지날수록 높아지는 졸음 운전 비율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2022</a:t>
            </a:r>
            <a:r>
              <a:rPr lang="ko-KR" altLang="en-US" dirty="0"/>
              <a:t>년에는 고속도로 사망자중 졸음 운전 사고의 비율이 무려 </a:t>
            </a:r>
            <a:r>
              <a:rPr lang="en-US" altLang="ko-KR" dirty="0"/>
              <a:t>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얼굴에서 졸음의 전조 증상이 발생하면 알려주는 프로그램을 개발하여 졸음 운전의 예방을 목표로 함</a:t>
            </a:r>
          </a:p>
        </p:txBody>
      </p:sp>
    </p:spTree>
    <p:extLst>
      <p:ext uri="{BB962C8B-B14F-4D97-AF65-F5344CB8AC3E}">
        <p14:creationId xmlns:p14="http://schemas.microsoft.com/office/powerpoint/2010/main" val="20948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85FCDF-0EB9-4BAD-9F0B-F11F0EA1258C}"/>
              </a:ext>
            </a:extLst>
          </p:cNvPr>
          <p:cNvSpPr txBox="1"/>
          <p:nvPr/>
        </p:nvSpPr>
        <p:spPr>
          <a:xfrm>
            <a:off x="3197610" y="2782874"/>
            <a:ext cx="7441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Medium"/>
              </a:rPr>
              <a:t>2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Medium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B2FB8D-DE8D-4D9F-80A0-5340DA7C45FF}"/>
              </a:ext>
            </a:extLst>
          </p:cNvPr>
          <p:cNvSpPr/>
          <p:nvPr/>
        </p:nvSpPr>
        <p:spPr>
          <a:xfrm rot="5400000">
            <a:off x="3092112" y="2071270"/>
            <a:ext cx="139700" cy="9016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6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11BD635-1679-40F8-A4C4-7403B5A8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65" y="1439816"/>
            <a:ext cx="5064668" cy="25798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58137-BA2D-C39E-37FF-DC35C46C2D25}"/>
              </a:ext>
            </a:extLst>
          </p:cNvPr>
          <p:cNvSpPr txBox="1"/>
          <p:nvPr/>
        </p:nvSpPr>
        <p:spPr>
          <a:xfrm>
            <a:off x="1412601" y="1955542"/>
            <a:ext cx="379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Kaggle</a:t>
            </a:r>
            <a:r>
              <a:rPr lang="ko-KR" altLang="en-US" dirty="0"/>
              <a:t>에서 제공하는</a:t>
            </a:r>
            <a:endParaRPr lang="en-US" altLang="ko-KR" dirty="0"/>
          </a:p>
          <a:p>
            <a:r>
              <a:rPr lang="ko-KR" altLang="en-US" dirty="0"/>
              <a:t>하품 및 눈 감음 이미지 데이터 사용</a:t>
            </a:r>
          </a:p>
        </p:txBody>
      </p:sp>
      <p:pic>
        <p:nvPicPr>
          <p:cNvPr id="2050" name="Picture 2" descr="Kaggle - Wikipedia">
            <a:extLst>
              <a:ext uri="{FF2B5EF4-FFF2-40B4-BE49-F238E27FC236}">
                <a16:creationId xmlns:a16="http://schemas.microsoft.com/office/drawing/2014/main" id="{67105328-6CF6-1192-773B-7705FFAA9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04" y="1026644"/>
            <a:ext cx="1575496" cy="6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946ED2-1377-AFB2-10D6-3CE474ADB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5" y="4879570"/>
            <a:ext cx="2095792" cy="17814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0B5AF6-38E8-05CC-1452-D7945E1A8A5C}"/>
              </a:ext>
            </a:extLst>
          </p:cNvPr>
          <p:cNvSpPr/>
          <p:nvPr/>
        </p:nvSpPr>
        <p:spPr>
          <a:xfrm flipH="1" flipV="1">
            <a:off x="736169" y="5579682"/>
            <a:ext cx="1092630" cy="987246"/>
          </a:xfrm>
          <a:prstGeom prst="rect">
            <a:avLst/>
          </a:prstGeom>
          <a:solidFill>
            <a:srgbClr val="53C0E5">
              <a:alpha val="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D02DE4-860F-27A6-C843-8403F44235B9}"/>
              </a:ext>
            </a:extLst>
          </p:cNvPr>
          <p:cNvGrpSpPr/>
          <p:nvPr/>
        </p:nvGrpSpPr>
        <p:grpSpPr>
          <a:xfrm>
            <a:off x="2800267" y="4072570"/>
            <a:ext cx="2661485" cy="2658292"/>
            <a:chOff x="2800267" y="4072570"/>
            <a:chExt cx="2661485" cy="2658292"/>
          </a:xfrm>
        </p:grpSpPr>
        <p:pic>
          <p:nvPicPr>
            <p:cNvPr id="15" name="그림 14" descr="세면용품이(가) 표시된 사진&#10;&#10;자동 생성된 설명">
              <a:extLst>
                <a:ext uri="{FF2B5EF4-FFF2-40B4-BE49-F238E27FC236}">
                  <a16:creationId xmlns:a16="http://schemas.microsoft.com/office/drawing/2014/main" id="{C80DC328-CAB7-338E-1315-E818D563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267" y="4072570"/>
              <a:ext cx="1257475" cy="1247949"/>
            </a:xfrm>
            <a:prstGeom prst="rect">
              <a:avLst/>
            </a:prstGeom>
          </p:spPr>
        </p:pic>
        <p:pic>
          <p:nvPicPr>
            <p:cNvPr id="17" name="그림 16" descr="착용이(가) 표시된 사진&#10;&#10;자동 생성된 설명">
              <a:extLst>
                <a:ext uri="{FF2B5EF4-FFF2-40B4-BE49-F238E27FC236}">
                  <a16:creationId xmlns:a16="http://schemas.microsoft.com/office/drawing/2014/main" id="{E2406099-A80D-2EA2-F377-7BC0EDAD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782" y="4072570"/>
              <a:ext cx="1276970" cy="1247948"/>
            </a:xfrm>
            <a:prstGeom prst="rect">
              <a:avLst/>
            </a:prstGeom>
          </p:spPr>
        </p:pic>
        <p:pic>
          <p:nvPicPr>
            <p:cNvPr id="20" name="그림 19" descr="사람, 실내, 카시트이(가) 표시된 사진&#10;&#10;자동 생성된 설명">
              <a:extLst>
                <a:ext uri="{FF2B5EF4-FFF2-40B4-BE49-F238E27FC236}">
                  <a16:creationId xmlns:a16="http://schemas.microsoft.com/office/drawing/2014/main" id="{7D8FFAD7-95A2-2AC9-3952-FA3252D2C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0267" y="5477241"/>
              <a:ext cx="1257475" cy="1253621"/>
            </a:xfrm>
            <a:prstGeom prst="rect">
              <a:avLst/>
            </a:prstGeom>
          </p:spPr>
        </p:pic>
        <p:pic>
          <p:nvPicPr>
            <p:cNvPr id="22" name="그림 21" descr="사람, 소파, 실내, 앉기이(가) 표시된 사진&#10;&#10;자동 생성된 설명">
              <a:extLst>
                <a:ext uri="{FF2B5EF4-FFF2-40B4-BE49-F238E27FC236}">
                  <a16:creationId xmlns:a16="http://schemas.microsoft.com/office/drawing/2014/main" id="{ECED3B35-55EF-020F-5819-8C59E63F7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06"/>
            <a:stretch/>
          </p:blipFill>
          <p:spPr>
            <a:xfrm>
              <a:off x="4204277" y="5477241"/>
              <a:ext cx="1257475" cy="124794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9597C4-DC73-B199-5022-3772885150D6}"/>
              </a:ext>
            </a:extLst>
          </p:cNvPr>
          <p:cNvSpPr txBox="1"/>
          <p:nvPr/>
        </p:nvSpPr>
        <p:spPr>
          <a:xfrm>
            <a:off x="6096000" y="4489599"/>
            <a:ext cx="56637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눈 감음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눈 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하품 안함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가지 클래스의 이미지 데이터 제공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하품과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 감음 여부를 가지고 졸음 전조 신호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0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781D1F-4568-0806-3436-1388297247E4}"/>
              </a:ext>
            </a:extLst>
          </p:cNvPr>
          <p:cNvGrpSpPr/>
          <p:nvPr/>
        </p:nvGrpSpPr>
        <p:grpSpPr>
          <a:xfrm>
            <a:off x="1462771" y="1340603"/>
            <a:ext cx="9266458" cy="2832315"/>
            <a:chOff x="518667" y="2146514"/>
            <a:chExt cx="9266458" cy="2832315"/>
          </a:xfrm>
        </p:grpSpPr>
        <p:pic>
          <p:nvPicPr>
            <p:cNvPr id="3" name="그림 2" descr="사람, 소파, 실내, 앉기이(가) 표시된 사진&#10;&#10;자동 생성된 설명">
              <a:extLst>
                <a:ext uri="{FF2B5EF4-FFF2-40B4-BE49-F238E27FC236}">
                  <a16:creationId xmlns:a16="http://schemas.microsoft.com/office/drawing/2014/main" id="{856BD8D7-7E4A-5C86-838B-C6263E96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67" y="2146514"/>
              <a:ext cx="3776420" cy="2832315"/>
            </a:xfrm>
            <a:prstGeom prst="rect">
              <a:avLst/>
            </a:prstGeom>
          </p:spPr>
        </p:pic>
        <p:pic>
          <p:nvPicPr>
            <p:cNvPr id="9" name="그림 8" descr="사람, 소파, 실내, 앉기이(가) 표시된 사진&#10;&#10;자동 생성된 설명">
              <a:extLst>
                <a:ext uri="{FF2B5EF4-FFF2-40B4-BE49-F238E27FC236}">
                  <a16:creationId xmlns:a16="http://schemas.microsoft.com/office/drawing/2014/main" id="{81608616-00CF-1FD3-70E9-6CFFA8592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8705" y="2146514"/>
              <a:ext cx="3776420" cy="2832315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3DF44012-4552-B3E5-1165-3967CD40DB6C}"/>
                </a:ext>
              </a:extLst>
            </p:cNvPr>
            <p:cNvSpPr/>
            <p:nvPr/>
          </p:nvSpPr>
          <p:spPr>
            <a:xfrm>
              <a:off x="4662692" y="342900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7D64BA-FD05-1D35-70AA-3F9A31AFAE06}"/>
              </a:ext>
            </a:extLst>
          </p:cNvPr>
          <p:cNvSpPr txBox="1"/>
          <p:nvPr/>
        </p:nvSpPr>
        <p:spPr>
          <a:xfrm>
            <a:off x="1462771" y="4533717"/>
            <a:ext cx="7787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좌우 반전을 통한 데이터 증강</a:t>
            </a:r>
            <a:r>
              <a:rPr lang="en-US" altLang="ko-KR" dirty="0"/>
              <a:t>, </a:t>
            </a:r>
            <a:r>
              <a:rPr lang="ko-KR" altLang="en-US" dirty="0"/>
              <a:t>증강된 데이터의 개수는 아래와 같음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눈 감음</a:t>
            </a:r>
            <a:r>
              <a:rPr lang="en-US" altLang="ko-KR" dirty="0"/>
              <a:t>: 1234 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눈 뜸</a:t>
            </a:r>
            <a:r>
              <a:rPr lang="en-US" altLang="ko-KR" dirty="0"/>
              <a:t>: 1234 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하품</a:t>
            </a:r>
            <a:r>
              <a:rPr lang="en-US" altLang="ko-KR" dirty="0"/>
              <a:t>: 1376 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하품 안함</a:t>
            </a:r>
            <a:r>
              <a:rPr lang="en-US" altLang="ko-KR" dirty="0"/>
              <a:t>: 1232 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0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사람, 소파, 실내, 앉기이(가) 표시된 사진&#10;&#10;자동 생성된 설명">
            <a:extLst>
              <a:ext uri="{FF2B5EF4-FFF2-40B4-BE49-F238E27FC236}">
                <a16:creationId xmlns:a16="http://schemas.microsoft.com/office/drawing/2014/main" id="{16E14CAA-778D-4C7D-7787-176F701359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7" y="1340603"/>
            <a:ext cx="3776420" cy="28323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FBED8D-6256-CEB0-0272-8407D3192920}"/>
              </a:ext>
            </a:extLst>
          </p:cNvPr>
          <p:cNvSpPr/>
          <p:nvPr/>
        </p:nvSpPr>
        <p:spPr>
          <a:xfrm flipH="1" flipV="1">
            <a:off x="2466905" y="1712856"/>
            <a:ext cx="1255364" cy="1526290"/>
          </a:xfrm>
          <a:prstGeom prst="rect">
            <a:avLst/>
          </a:prstGeom>
          <a:solidFill>
            <a:srgbClr val="53C0E5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DEDD3-B18B-F9AF-BE82-B42C5B410F62}"/>
              </a:ext>
            </a:extLst>
          </p:cNvPr>
          <p:cNvSpPr txBox="1"/>
          <p:nvPr/>
        </p:nvSpPr>
        <p:spPr>
          <a:xfrm>
            <a:off x="4752774" y="2152835"/>
            <a:ext cx="656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하품 구분 모델의 경우</a:t>
            </a:r>
            <a:r>
              <a:rPr lang="en-US" altLang="ko-KR" dirty="0"/>
              <a:t>, </a:t>
            </a:r>
            <a:r>
              <a:rPr lang="ko-KR" altLang="en-US" dirty="0"/>
              <a:t>모델을 일반화 시키기 위해 얼굴 영역을 추출한 후 학습 진행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C7325F-225A-0F73-AB19-F745D3091C63}"/>
              </a:ext>
            </a:extLst>
          </p:cNvPr>
          <p:cNvGrpSpPr/>
          <p:nvPr/>
        </p:nvGrpSpPr>
        <p:grpSpPr>
          <a:xfrm>
            <a:off x="5829906" y="4933192"/>
            <a:ext cx="5820587" cy="1133633"/>
            <a:chOff x="4967207" y="4956439"/>
            <a:chExt cx="5820587" cy="11336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D3D0C7-98CB-BE1B-0611-9FE465981686}"/>
                </a:ext>
              </a:extLst>
            </p:cNvPr>
            <p:cNvSpPr/>
            <p:nvPr/>
          </p:nvSpPr>
          <p:spPr>
            <a:xfrm>
              <a:off x="10128142" y="4956439"/>
              <a:ext cx="659652" cy="832178"/>
            </a:xfrm>
            <a:prstGeom prst="rect">
              <a:avLst/>
            </a:prstGeom>
            <a:solidFill>
              <a:srgbClr val="292D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1D4B3B5-90C8-94A3-0447-B3184444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207" y="4956439"/>
              <a:ext cx="5306165" cy="44773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4E16558-497D-26F9-B1BB-FD711DD4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207" y="5404176"/>
              <a:ext cx="5820587" cy="68589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867AB6-6CB0-28D2-0F31-346B3CBCF9D8}"/>
              </a:ext>
            </a:extLst>
          </p:cNvPr>
          <p:cNvSpPr txBox="1"/>
          <p:nvPr/>
        </p:nvSpPr>
        <p:spPr>
          <a:xfrm>
            <a:off x="654207" y="5373180"/>
            <a:ext cx="523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인식의 경우</a:t>
            </a:r>
            <a:r>
              <a:rPr lang="en-US" altLang="ko-KR" dirty="0"/>
              <a:t>, </a:t>
            </a:r>
            <a:r>
              <a:rPr lang="ko-KR" altLang="en-US" dirty="0" err="1"/>
              <a:t>하르</a:t>
            </a:r>
            <a:r>
              <a:rPr lang="ko-KR" altLang="en-US" dirty="0"/>
              <a:t> </a:t>
            </a:r>
            <a:r>
              <a:rPr lang="ko-KR" altLang="en-US" dirty="0" err="1"/>
              <a:t>캐스케이드</a:t>
            </a:r>
            <a:r>
              <a:rPr lang="ko-KR" altLang="en-US" dirty="0"/>
              <a:t> 검출기 사용</a:t>
            </a:r>
          </a:p>
        </p:txBody>
      </p:sp>
    </p:spTree>
    <p:extLst>
      <p:ext uri="{BB962C8B-B14F-4D97-AF65-F5344CB8AC3E}">
        <p14:creationId xmlns:p14="http://schemas.microsoft.com/office/powerpoint/2010/main" val="31502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데이터 세트 및 데이터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Medium"/>
                <a:cs typeface="+mn-cs"/>
              </a:rPr>
              <a:t>전처리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FE3B5E-D243-33D7-91E8-38D9AE8438BA}"/>
              </a:ext>
            </a:extLst>
          </p:cNvPr>
          <p:cNvSpPr txBox="1"/>
          <p:nvPr/>
        </p:nvSpPr>
        <p:spPr>
          <a:xfrm>
            <a:off x="844658" y="2690336"/>
            <a:ext cx="4665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불러온 이미지를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하품 구분의 경우 </a:t>
            </a:r>
            <a:r>
              <a:rPr lang="en-US" altLang="ko-KR" dirty="0"/>
              <a:t>150 x 150,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눈 감음 구분의 경우 </a:t>
            </a:r>
            <a:r>
              <a:rPr lang="en-US" altLang="ko-KR" dirty="0"/>
              <a:t>28 x 28 </a:t>
            </a:r>
            <a:r>
              <a:rPr lang="ko-KR" altLang="en-US" dirty="0"/>
              <a:t>크기로 변환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0B4BE-40C2-4EA3-578F-A96502F8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03" y="2032194"/>
            <a:ext cx="4959026" cy="65814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39E9E7-860F-EDE9-F257-03F7C24731F3}"/>
              </a:ext>
            </a:extLst>
          </p:cNvPr>
          <p:cNvGrpSpPr/>
          <p:nvPr/>
        </p:nvGrpSpPr>
        <p:grpSpPr>
          <a:xfrm>
            <a:off x="5683196" y="3162622"/>
            <a:ext cx="5879988" cy="2857500"/>
            <a:chOff x="5683196" y="3162622"/>
            <a:chExt cx="5879988" cy="2857500"/>
          </a:xfrm>
        </p:grpSpPr>
        <p:pic>
          <p:nvPicPr>
            <p:cNvPr id="14" name="그림 13" descr="세면용품이(가) 표시된 사진&#10;&#10;자동 생성된 설명">
              <a:extLst>
                <a:ext uri="{FF2B5EF4-FFF2-40B4-BE49-F238E27FC236}">
                  <a16:creationId xmlns:a16="http://schemas.microsoft.com/office/drawing/2014/main" id="{8B91AC97-A59F-2C8B-AC9C-FC3E85FA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96" y="3162622"/>
              <a:ext cx="3181350" cy="2857500"/>
            </a:xfrm>
            <a:prstGeom prst="rect">
              <a:avLst/>
            </a:prstGeom>
          </p:spPr>
        </p:pic>
        <p:pic>
          <p:nvPicPr>
            <p:cNvPr id="15" name="그림 14" descr="세면용품이(가) 표시된 사진&#10;&#10;자동 생성된 설명">
              <a:extLst>
                <a:ext uri="{FF2B5EF4-FFF2-40B4-BE49-F238E27FC236}">
                  <a16:creationId xmlns:a16="http://schemas.microsoft.com/office/drawing/2014/main" id="{05DA96BE-1AC5-B3AA-5910-25D1203B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5129" y="4206018"/>
              <a:ext cx="858055" cy="770708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EC7E968A-8C82-46EC-ED09-58BC37605024}"/>
                </a:ext>
              </a:extLst>
            </p:cNvPr>
            <p:cNvSpPr/>
            <p:nvPr/>
          </p:nvSpPr>
          <p:spPr>
            <a:xfrm>
              <a:off x="9295633" y="4349056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6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걸프론트하이하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C0E5"/>
      </a:accent1>
      <a:accent2>
        <a:srgbClr val="9DCCE8"/>
      </a:accent2>
      <a:accent3>
        <a:srgbClr val="FFF393"/>
      </a:accent3>
      <a:accent4>
        <a:srgbClr val="DFCEC6"/>
      </a:accent4>
      <a:accent5>
        <a:srgbClr val="FEE6D1"/>
      </a:accent5>
      <a:accent6>
        <a:srgbClr val="FDA988"/>
      </a:accent6>
      <a:hlink>
        <a:srgbClr val="262626"/>
      </a:hlink>
      <a:folHlink>
        <a:srgbClr val="262626"/>
      </a:folHlink>
    </a:clrScheme>
    <a:fontScheme name="사용자 지정 12">
      <a:majorFont>
        <a:latin typeface="Montserrat Black"/>
        <a:ea typeface="Pretendard ExtraBold"/>
        <a:cs typeface=""/>
      </a:majorFont>
      <a:minorFont>
        <a:latin typeface="Montserrat Medium"/>
        <a:ea typeface="Pretendard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377</Words>
  <Application>Microsoft Office PowerPoint</Application>
  <PresentationFormat>와이드스크린</PresentationFormat>
  <Paragraphs>85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 ExtraBold</vt:lpstr>
      <vt:lpstr>맑은 고딕</vt:lpstr>
      <vt:lpstr>Arial</vt:lpstr>
      <vt:lpstr>Montserrat Black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hajun</cp:lastModifiedBy>
  <cp:revision>37</cp:revision>
  <dcterms:created xsi:type="dcterms:W3CDTF">2022-02-15T05:04:38Z</dcterms:created>
  <dcterms:modified xsi:type="dcterms:W3CDTF">2023-06-15T13:23:02Z</dcterms:modified>
</cp:coreProperties>
</file>